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68" r:id="rId13"/>
    <p:sldId id="277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0"/>
            <a:ext cx="8496944" cy="21602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Управление инвестициями в регионе</a:t>
            </a:r>
            <a:endParaRPr lang="ru-RU" sz="4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 descr="https://informunity.ru/upload/medialibrary/082/0820bb1a8292c4beca6db9e3f85004b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556792"/>
            <a:ext cx="7353399" cy="47179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660688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инвестиционной привлекательности Свердловской области</a:t>
            </a:r>
            <a:endParaRPr lang="ru-RU" sz="26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1097596"/>
          <a:ext cx="8712968" cy="560641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356053"/>
                <a:gridCol w="4356915"/>
              </a:tblGrid>
              <a:tr h="204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Сильные стороны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388" marR="203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Слабые стороны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388" marR="203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1) благоприятное экономико-географическое и геополитическое положение города на стыке Европы и Азии;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2) развитая институциональная структура федеральных и региональных органов государственной власти;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3) сохранивший свои позиции в экономике города военно-промышленный комплекс;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4) емкий потребительский рынок;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5) развитая сфера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бизнес-услуг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и сопутствующая инфраструктура;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6) наличие институтов мирового бизнеса;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7) развитость финансовых институтов, отвечающих современным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требованиям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388" marR="203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1) удаленное положение относительно важных центров России, Европы, мира;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2) расположение в зоне континентального климата с характерными для Урала погодными аномалиями;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3) изношенность коммунальной и инженерной инфраструктуры, общественного транспорта;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4) отставание темпов развития дорожной сети от темпов автомобилизации населения, высокая загруженность улично-дорожной сети и недостаточное качество дорожной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инфрасруктуры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388" marR="203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Возможности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388" marR="203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Угрозы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388" marR="203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0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1) включение Свердловской области в инвестиционные проекты федерального значения по развитию транспортной системы,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аэропортов-хабов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логистических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центров, инфраструктурных проектов, жилищного строительства и комплексного освоения территорий в рамках развития региональной экономики;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2) концентрация в транспортно-распределительных, торгово-посреднических,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логистических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и иных функций мирового значения;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3) сохранение статуса «полюса роста» региональной экономики за счет эффективного использования и наращивания экономического, интеллектуального и культурного потенциала, а также развития цифровой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экономики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388" marR="203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1) ограничение полномочий, недостаток ресурсов для самостоятельного развития и возможностей эти ресурсы генерировать;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2) усиление тенденции старения трудоспособного населения и снижение доли трудоспособного населения;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3) дефицит трудовых ресурсов, в частности молодых специалистов технического профиля, несоответствие спроса и предложения трудовых ресурсов;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4) недостаточность инвестиций в человеческий капитал и инфраструктуру;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5) деградация среды, ухудшение ее качественных и функциональных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характеристик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388" marR="203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660688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инвестиционной привлекательности Свердловской области</a:t>
            </a:r>
            <a:endParaRPr lang="ru-RU" sz="26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3568" y="1397000"/>
          <a:ext cx="7488832" cy="504748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738347"/>
                <a:gridCol w="3750485"/>
              </a:tblGrid>
              <a:tr h="1451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Политика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Экономика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Четкое понимание на федеральном уровне роли и значимости Свердловской области как одного из ведущих индустриальных регионов, поддержка развития региона в этом направлении.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Активное участие Свердловской области в реализации федеральных программ и национальных проектов.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Область является донором российского бюджета, развитие экономики с учетом индустриальной диспропорции ведет к малопривлекательным для населения перспективам, экономика знаний находится в зачаточном состоянии.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Высокая степень зависимости от изменений конъюнктуры мировых цен на углеводородное топливо и металлы.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Низкодиверсифицированная, утяжеленная структура экономики.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Острая недостаточность инвестиционных ресурсов в производственных секторах.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Благоприятный инвестиционный климат.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Технологии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Социум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Модернизация и элементы инноваций ориентированы на совершенствование индустриальных технологий, технологические инновации экономики знаний редко идут далее стадии НИОКР.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Относительно высокий научно-технический потенциал области, в том числе, наличие научных наработок, научных кадров, значительные капитальные фонды в производственной и научно-технической сферах и наличие в области накопленного капитала.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Естественная убыль постоянного населения.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Миграция населения из небольших городов области в крупные.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Сокращение платежеспособного спроса малых городов, из-за сокращения численности населения.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Напряженность на рынке труда.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3528" y="1556792"/>
            <a:ext cx="8532440" cy="4724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 1. Обеспечение благоприятных условий для привлечения в экономику Свердловской области российских и иностранных инвесторов.</a:t>
            </a: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Развитие инструментов поддержки инвесторов.</a:t>
            </a: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Обеспечение сопровождения инвестиционных проектов, которые реализуются (планируется реализовать) на территории Свердловской области, по принципу «одного окна».</a:t>
            </a: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Эффективное продвижение на российском и международном уровнях Свердловской области как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инвестиционно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привлекательной территории.</a:t>
            </a: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Ведение единой базы инвестиционных проектов, которые реализуются (планируется реализовать) на территории Свердловской области, осуществление поддержки субъектов инвестиционной деятельности в соответствии с приоритетами такой поддержки, актуальными для развития Свердловской области.</a:t>
            </a: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Создание условий для эффективной реализации системы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топливообеспечения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жилищно-коммунального комплекса.</a:t>
            </a: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Создание условий для увеличения объема товаров, ввезенных на территорию Свердловской области в целях их переработки и вывезенных для дальнейшей реализации за пределы Свердловской области.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5886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Улучшение инвестиционного климата</a:t>
            </a:r>
            <a:endParaRPr lang="ru-RU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3528" y="1196752"/>
            <a:ext cx="8820472" cy="4724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 2. Повышение эффективности системы поддержки малого и среднего предпринимательства в реальном секторе экономики, формирования малых и средних предприятий, играющих значимую роль на российском и в перспективе мировом рынках.</a:t>
            </a:r>
          </a:p>
          <a:p>
            <a:pPr algn="ctr">
              <a:buNone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algn="ctr">
              <a:buNone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Содействие снижению расходов субъектов малого и среднего предпринимательства, связанных с прохождением административных процедур.</a:t>
            </a:r>
          </a:p>
          <a:p>
            <a:pPr algn="ctr">
              <a:buNone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Стимулирование спроса на продукцию малых и средних предприятий, содействие расширению рынков сбыта продукции малых и средних предприятий.</a:t>
            </a:r>
          </a:p>
          <a:p>
            <a:pPr algn="ctr">
              <a:buNone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Создание условий для повышения производительности труда на малых и средних предприятиях.</a:t>
            </a:r>
          </a:p>
          <a:p>
            <a:pPr algn="ctr">
              <a:buNone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Повышение доступности финансовых ресурсов для малого и среднего предпринимательства.</a:t>
            </a:r>
          </a:p>
          <a:p>
            <a:pPr algn="ctr">
              <a:buNone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Развитие инфраструктуры поддержки субъектов малого и среднего предпринимательства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Свердловской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области и обеспечение ее деятельности.</a:t>
            </a:r>
          </a:p>
          <a:p>
            <a:pPr algn="ctr">
              <a:buNone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Повышение уровня обеспечения субъектов малого и среднего предпринимательства информацией, необходимой для их развития.</a:t>
            </a:r>
          </a:p>
          <a:p>
            <a:pPr algn="ctr">
              <a:buNone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Содействие укреплению кадрового потенциала субъектов малого и среднего предпринимательства, стимулирование предпринимательской активности.</a:t>
            </a:r>
          </a:p>
          <a:p>
            <a:pPr algn="ctr">
              <a:buNone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 Развитие инструментов поддержки инновационных и экспортно-ориентированных субъектов малого и среднего предпринимательства.</a:t>
            </a:r>
          </a:p>
          <a:p>
            <a:pPr algn="ctr">
              <a:buNone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9. Развитие специализированных инструментов поддержки субъектов среднего предпринимательства, осуществляющих деятельность в реальном секторе экономики.</a:t>
            </a:r>
            <a:endParaRPr lang="ru-RU" sz="1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5886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Улучшение инвестиционного климата</a:t>
            </a:r>
            <a:endParaRPr lang="ru-RU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196752"/>
            <a:ext cx="6840760" cy="2868168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Спасибо за внимание !</a:t>
            </a:r>
            <a:endParaRPr lang="ru-RU" sz="72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632848" cy="5886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Методика</a:t>
            </a:r>
            <a:endParaRPr lang="ru-RU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196752"/>
            <a:ext cx="4283968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Методика составления Национального рейтинга состояния инвестиционного климата в субъектах федерации Агентства стратегических инициатив (АСИ)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Методология включает следующие элементы: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Система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показателей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Принципы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сбора и обработки данных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Методика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расчета результатов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разработке методологии учтен опыт существующих отечественных и международных рейтингов и иных механизмов оценки инвестиционного климата.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https://www.novreg.ru/upload/iblock/98b/g75a37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196752"/>
            <a:ext cx="3960440" cy="52565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643192" cy="66068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РАСЧЕТ РЕЙТИНГА</a:t>
            </a:r>
            <a:endParaRPr lang="ru-RU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499992" y="1556792"/>
            <a:ext cx="4191000" cy="472440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Рейтинг рассчитывается по 42 показателям по 4 направлениям:</a:t>
            </a:r>
          </a:p>
          <a:p>
            <a:pPr marL="514350" indent="-51435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Регуляторная среда;</a:t>
            </a:r>
          </a:p>
          <a:p>
            <a:pPr marL="514350" indent="-51435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Институты для бизнеса;</a:t>
            </a:r>
          </a:p>
          <a:p>
            <a:pPr marL="514350" indent="-51435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Инфраструктура и ресурсы;</a:t>
            </a:r>
          </a:p>
          <a:p>
            <a:pPr marL="514350" indent="-51435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4) Поддержка малого предпринимательства;</a:t>
            </a:r>
          </a:p>
          <a:p>
            <a:pPr marL="514350" indent="-51435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5) Показатели вне Рейтинга</a:t>
            </a:r>
          </a:p>
          <a:p>
            <a:pPr marL="514350" indent="-514350" algn="ctr">
              <a:buAutoNum type="arabicParenR"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https://www.bsu.ru/content/page/22176/ST_83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3774384" cy="4824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660688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инвестиционной привлекательности Свердловской области</a:t>
            </a:r>
            <a:endParaRPr lang="ru-RU" sz="26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11560" y="1628800"/>
          <a:ext cx="7992885" cy="460851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363406"/>
                <a:gridCol w="661811"/>
                <a:gridCol w="661811"/>
                <a:gridCol w="661811"/>
                <a:gridCol w="661811"/>
                <a:gridCol w="661811"/>
                <a:gridCol w="661811"/>
                <a:gridCol w="658613"/>
              </a:tblGrid>
              <a:tr h="9875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highlight>
                          <a:srgbClr val="FFFF00"/>
                        </a:highligh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2016 г.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2017 г.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2018 г.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2019 г.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2020 г.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Абсолют. откл.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Относит. откл.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Добыча полезных ископаемых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61 235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66 980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76 538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92 683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92 527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+31 292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+51,1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Обрабатывающие производства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1 552 109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1 734 335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1 968 982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2 039 463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2 072 197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+520 088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+33,5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75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Обеспечение электрической энергией, газом и паром; кондиционирование воздуха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228 649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235 726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243 507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255 390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245 176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+16 527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+7,2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67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Водоснабжение; водоотведение, организация сбора и утилизации отходов, деятельность по ликвидации загрязнений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51 230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60 330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70 627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80 966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77 608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+26 378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+51,5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660688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инвестиционной привлекательности Свердловской области</a:t>
            </a:r>
            <a:endParaRPr lang="ru-RU" sz="26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299591"/>
          <a:ext cx="8136902" cy="484131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939837"/>
                <a:gridCol w="841355"/>
                <a:gridCol w="841355"/>
                <a:gridCol w="841355"/>
                <a:gridCol w="841355"/>
                <a:gridCol w="841355"/>
                <a:gridCol w="1021997"/>
                <a:gridCol w="968293"/>
              </a:tblGrid>
              <a:tr h="301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 г.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 г.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 г.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 г.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2020 г.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Абсолют. откл.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Относит. откл.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Хозяйства всех категорий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556">
                <a:tc>
                  <a:txBody>
                    <a:bodyPr/>
                    <a:lstStyle/>
                    <a:p>
                      <a:pPr marL="90170" indent="-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Произведено скота и птицы на убой (в живом весе)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70,5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1200" dirty="0">
                          <a:latin typeface="Times New Roman" pitchFamily="18" charset="0"/>
                          <a:cs typeface="Times New Roman" pitchFamily="18" charset="0"/>
                        </a:rPr>
                        <a:t>70,1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272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273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278,2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+7,7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+2,8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Молоко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717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807,7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+131,9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+19,5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Яйца, млн штук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468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523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1 53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1 57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1 515,0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+46,7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+3,2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Сельскохозяйственные организации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556">
                <a:tc>
                  <a:txBody>
                    <a:bodyPr/>
                    <a:lstStyle/>
                    <a:p>
                      <a:pPr marL="90170" indent="-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Произведено скота и птицы на убой (в живом весе)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236,5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+13,8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+6,2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Молоко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513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556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600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634,8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+121,2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+23,6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Яйца, млн штук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417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471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1 486,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1 52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1 463,5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+46,1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+3,3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Хозяйства населения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556">
                <a:tc>
                  <a:txBody>
                    <a:bodyPr/>
                    <a:lstStyle/>
                    <a:p>
                      <a:pPr marL="90170" indent="-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Произведено скота и птицы на убой (в живом весе)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38,1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-6,9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-15,3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Молоко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115,9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-8,9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-7,1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Яйца, млн штук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,0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44,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44,0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+2,8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+6,8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Крестьянские (фермерские) хозяйства и индивидуальные предприниматели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556">
                <a:tc>
                  <a:txBody>
                    <a:bodyPr/>
                    <a:lstStyle/>
                    <a:p>
                      <a:pPr marL="90170" indent="-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Произведено скота и птицы на убой (в живом весе)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3,2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3,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+0,7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+25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Молоко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46,0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50,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57,0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+19,6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+52,4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Яйца, млн штук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2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6,6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6,9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7,5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-2,3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-23,5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660688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инвестиционной привлекательности Свердловской области</a:t>
            </a:r>
            <a:endParaRPr lang="ru-RU" sz="26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11560" y="1556792"/>
          <a:ext cx="8136907" cy="455574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543596"/>
                <a:gridCol w="1021996"/>
                <a:gridCol w="738831"/>
                <a:gridCol w="738831"/>
                <a:gridCol w="738831"/>
                <a:gridCol w="642816"/>
                <a:gridCol w="1021996"/>
                <a:gridCol w="690010"/>
              </a:tblGrid>
              <a:tr h="677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2016 г.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2017 г.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2018 г.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2019 г.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2020 г.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Абсолют.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откл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Относит.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откл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3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Хозяйства всех категорий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8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Зерно (в весе после доработки)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597,0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754,2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615,5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708,1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673,5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+76,5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+12,8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Картофель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690,2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594,6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764,8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738,7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687,2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-0,4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Овощи, всего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171,5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179,6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191,7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200,5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179,5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+4,7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3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Сельскохозяйственные организации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8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Зерно (в весе после доработки)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494,3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617,9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505,2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576,7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538,4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+44,1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+8,9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Картофель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102,9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131,4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135,0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131,3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101,7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-1,2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-1,2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Овощи, всего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32,4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34,8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42,1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57,6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51,3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+18,9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+58,3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3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Хозяйства населения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8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Зерно (в весе после доработки)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-0,1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-12,5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Картофель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480,1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343,9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487,8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446,2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424,4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-55,7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-11,6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Овощи, всего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126,6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130,7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136,6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128,7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110,7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-15,9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-12,6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3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Крестьянские (фермерские) хозяйства и индивидуальные предприниматели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8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Зерно (в весе после доработки)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101,9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135,4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109,4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130,7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134,4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+32,5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+31,9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Картофель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107,2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119,3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142,1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161,2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161,1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+53,9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+50,3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Овощи, всего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12,6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14,1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13,0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14,2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17,5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+4,9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+38,9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660688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инвестиционной привлекательности Свердловской области</a:t>
            </a:r>
            <a:endParaRPr lang="ru-RU" sz="26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1431036"/>
          <a:ext cx="8568951" cy="453856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671572"/>
                <a:gridCol w="987226"/>
                <a:gridCol w="736955"/>
                <a:gridCol w="613120"/>
                <a:gridCol w="736955"/>
                <a:gridCol w="613986"/>
                <a:gridCol w="736091"/>
                <a:gridCol w="736955"/>
                <a:gridCol w="736091"/>
              </a:tblGrid>
              <a:tr h="6127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Единица измерения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2018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Абсолют. откл.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Относит. откл.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12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Перевезено грузов автомобильным транспортом организаций всех видов экономической деятельности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млн т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44,2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44,0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45,6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48,1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41,4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-2,8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-6,3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12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Грузооборот автомобильного транспорта организаций всех видов экономической деятельности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млн т-км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5 735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5 822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6 697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8 154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8 911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+3 176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+55,4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7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Перевезено пассажиров автобусами общего пользования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млн</a:t>
                      </a:r>
                      <a:b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человек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252,6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243,4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248,9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235,1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168,9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-83,7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-33,1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7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Пассажирооборот автобусов общего пользования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млн пасс-км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3 044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2 903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3 006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2 913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2 169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-875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-28,7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03" marR="666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660688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инвестиционной привлекательности Свердловской области</a:t>
            </a:r>
            <a:endParaRPr lang="ru-RU" sz="26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9024" y="2420888"/>
          <a:ext cx="8461449" cy="35052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122957"/>
                <a:gridCol w="887246"/>
                <a:gridCol w="1018591"/>
                <a:gridCol w="759476"/>
                <a:gridCol w="886352"/>
                <a:gridCol w="770602"/>
                <a:gridCol w="1129873"/>
                <a:gridCol w="886352"/>
              </a:tblGrid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2018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Абсолют. откл.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Относит. откл.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Численность индивидуальных предпринимателей, чел.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297 668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295 631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289 647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286 724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242 821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-54 847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-18,4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Объем выручки, млн руб.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695 744,2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693 215,6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674 911,2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669 780,1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550 362,7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-145 381,5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-20,9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660688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инвестиционной привлекательности Свердловской области</a:t>
            </a:r>
            <a:endParaRPr lang="ru-RU" sz="26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2061972"/>
          <a:ext cx="8064896" cy="364540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375838"/>
                <a:gridCol w="730307"/>
                <a:gridCol w="626342"/>
                <a:gridCol w="625489"/>
                <a:gridCol w="939086"/>
                <a:gridCol w="625489"/>
                <a:gridCol w="1054981"/>
                <a:gridCol w="1087364"/>
              </a:tblGrid>
              <a:tr h="21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2018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Абсолют. откл.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Относит. откл.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Инвестиции в основной капитал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(в фактически действовавших ценах), млн. рублей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349 964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328 403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320 111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378 662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392 687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+42 723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+12,2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Индекс физического объема инвестиций в основной капитал (в сопоставимых ценах), в процентах к предыдущему году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85,1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86,6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91,4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118,3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96,0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+10,9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+12,8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435</TotalTime>
  <Words>1774</Words>
  <Application>Microsoft Office PowerPoint</Application>
  <PresentationFormat>Экран (4:3)</PresentationFormat>
  <Paragraphs>429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Управление инвестициями в регионе</vt:lpstr>
      <vt:lpstr>Методика</vt:lpstr>
      <vt:lpstr>РАСЧЕТ РЕЙТИНГА</vt:lpstr>
      <vt:lpstr>Анализ инвестиционной привлекательности Свердловской области</vt:lpstr>
      <vt:lpstr>Анализ инвестиционной привлекательности Свердловской области</vt:lpstr>
      <vt:lpstr>Анализ инвестиционной привлекательности Свердловской области</vt:lpstr>
      <vt:lpstr>Анализ инвестиционной привлекательности Свердловской области</vt:lpstr>
      <vt:lpstr>Анализ инвестиционной привлекательности Свердловской области</vt:lpstr>
      <vt:lpstr>Анализ инвестиционной привлекательности Свердловской области</vt:lpstr>
      <vt:lpstr>Анализ инвестиционной привлекательности Свердловской области</vt:lpstr>
      <vt:lpstr>Анализ инвестиционной привлекательности Свердловской области</vt:lpstr>
      <vt:lpstr>Улучшение инвестиционного климата</vt:lpstr>
      <vt:lpstr>Улучшение инвестиционного климата</vt:lpstr>
      <vt:lpstr>Спасибо за внимание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Информационные технологии</dc:title>
  <dc:creator>Acer</dc:creator>
  <cp:lastModifiedBy>Acer</cp:lastModifiedBy>
  <cp:revision>5</cp:revision>
  <dcterms:created xsi:type="dcterms:W3CDTF">2021-11-01T06:08:37Z</dcterms:created>
  <dcterms:modified xsi:type="dcterms:W3CDTF">2021-11-29T17:22:14Z</dcterms:modified>
</cp:coreProperties>
</file>